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1" r:id="rId6"/>
    <p:sldId id="302" r:id="rId7"/>
    <p:sldId id="281" r:id="rId8"/>
    <p:sldId id="261" r:id="rId9"/>
    <p:sldId id="361" r:id="rId10"/>
    <p:sldId id="303" r:id="rId11"/>
    <p:sldId id="259" r:id="rId12"/>
    <p:sldId id="351" r:id="rId13"/>
    <p:sldId id="294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Honeybun-Kelly" initials="C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9886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88781-27EE-4E8B-84F5-E0D66D85039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C3A314-DA0A-4233-8881-C1ED33F16280}">
      <dgm:prSet phldrT="[Text]"/>
      <dgm:spPr>
        <a:solidFill>
          <a:srgbClr val="00564A"/>
        </a:solidFill>
      </dgm:spPr>
      <dgm:t>
        <a:bodyPr/>
        <a:lstStyle/>
        <a:p>
          <a:r>
            <a:rPr lang="en-GB" dirty="0" smtClean="0"/>
            <a:t>Woodland expansion</a:t>
          </a:r>
          <a:endParaRPr lang="en-GB" dirty="0"/>
        </a:p>
      </dgm:t>
    </dgm:pt>
    <dgm:pt modelId="{94498A61-F27F-4C87-992E-BF5EBD43F0C5}" type="parTrans" cxnId="{CE3BE4A9-1266-418C-BB3C-C47FC61098A0}">
      <dgm:prSet/>
      <dgm:spPr/>
      <dgm:t>
        <a:bodyPr/>
        <a:lstStyle/>
        <a:p>
          <a:endParaRPr lang="en-GB"/>
        </a:p>
      </dgm:t>
    </dgm:pt>
    <dgm:pt modelId="{E4A709E7-7A45-4C4E-B7E0-971D231693EF}" type="sibTrans" cxnId="{CE3BE4A9-1266-418C-BB3C-C47FC61098A0}">
      <dgm:prSet/>
      <dgm:spPr/>
      <dgm:t>
        <a:bodyPr/>
        <a:lstStyle/>
        <a:p>
          <a:endParaRPr lang="en-GB"/>
        </a:p>
      </dgm:t>
    </dgm:pt>
    <dgm:pt modelId="{97E0C19B-0AAF-4529-A4E0-354706C541B2}">
      <dgm:prSet phldrT="[Text]"/>
      <dgm:spPr/>
      <dgm:t>
        <a:bodyPr/>
        <a:lstStyle/>
        <a:p>
          <a:r>
            <a:rPr lang="en-GB" smtClean="0"/>
            <a:t>At least 5,000 ha		</a:t>
          </a:r>
          <a:endParaRPr lang="en-GB" dirty="0"/>
        </a:p>
      </dgm:t>
    </dgm:pt>
    <dgm:pt modelId="{B4FB12BC-39D7-410C-BB27-8D54763BE02C}" type="parTrans" cxnId="{46B0D9C5-9744-4548-BF71-C11C9F304E9D}">
      <dgm:prSet/>
      <dgm:spPr/>
      <dgm:t>
        <a:bodyPr/>
        <a:lstStyle/>
        <a:p>
          <a:endParaRPr lang="en-GB"/>
        </a:p>
      </dgm:t>
    </dgm:pt>
    <dgm:pt modelId="{48292093-99B5-4FD1-92EC-23B189D9AECD}" type="sibTrans" cxnId="{46B0D9C5-9744-4548-BF71-C11C9F304E9D}">
      <dgm:prSet/>
      <dgm:spPr/>
      <dgm:t>
        <a:bodyPr/>
        <a:lstStyle/>
        <a:p>
          <a:endParaRPr lang="en-GB"/>
        </a:p>
      </dgm:t>
    </dgm:pt>
    <dgm:pt modelId="{5BD861F4-285F-42F0-9327-58A853885569}">
      <dgm:prSet phldrT="[Text]"/>
      <dgm:spPr/>
      <dgm:t>
        <a:bodyPr/>
        <a:lstStyle/>
        <a:p>
          <a:r>
            <a:rPr lang="en-GB" dirty="0" smtClean="0"/>
            <a:t>Per year</a:t>
          </a:r>
          <a:endParaRPr lang="en-GB" dirty="0"/>
        </a:p>
      </dgm:t>
    </dgm:pt>
    <dgm:pt modelId="{026ABB53-739A-4DC0-9A5B-B1B1B0A27456}" type="parTrans" cxnId="{F5952CDC-7F45-4F3B-B14F-683166CFA09C}">
      <dgm:prSet/>
      <dgm:spPr/>
      <dgm:t>
        <a:bodyPr/>
        <a:lstStyle/>
        <a:p>
          <a:endParaRPr lang="en-GB"/>
        </a:p>
      </dgm:t>
    </dgm:pt>
    <dgm:pt modelId="{9DA07E27-14C5-4264-B25D-3EA002D13F38}" type="sibTrans" cxnId="{F5952CDC-7F45-4F3B-B14F-683166CFA09C}">
      <dgm:prSet/>
      <dgm:spPr/>
      <dgm:t>
        <a:bodyPr/>
        <a:lstStyle/>
        <a:p>
          <a:endParaRPr lang="en-GB"/>
        </a:p>
      </dgm:t>
    </dgm:pt>
    <dgm:pt modelId="{51AF1A58-2411-4FC2-A6B9-0B8EDBED3909}">
      <dgm:prSet phldrT="[Text]"/>
      <dgm:spPr>
        <a:solidFill>
          <a:srgbClr val="00564A"/>
        </a:solidFill>
      </dgm:spPr>
      <dgm:t>
        <a:bodyPr/>
        <a:lstStyle/>
        <a:p>
          <a:r>
            <a:rPr lang="en-GB" dirty="0" smtClean="0"/>
            <a:t>Increased canopy cover</a:t>
          </a:r>
          <a:endParaRPr lang="en-GB" dirty="0"/>
        </a:p>
      </dgm:t>
    </dgm:pt>
    <dgm:pt modelId="{C1653761-D0F8-4AF5-9B18-1282984CC11D}" type="parTrans" cxnId="{F92AB537-D643-4EE4-8A31-F1BFE127EA16}">
      <dgm:prSet/>
      <dgm:spPr/>
      <dgm:t>
        <a:bodyPr/>
        <a:lstStyle/>
        <a:p>
          <a:endParaRPr lang="en-GB"/>
        </a:p>
      </dgm:t>
    </dgm:pt>
    <dgm:pt modelId="{321C43A0-662D-467E-890E-4FD8B3158806}" type="sibTrans" cxnId="{F92AB537-D643-4EE4-8A31-F1BFE127EA16}">
      <dgm:prSet/>
      <dgm:spPr/>
      <dgm:t>
        <a:bodyPr/>
        <a:lstStyle/>
        <a:p>
          <a:endParaRPr lang="en-GB"/>
        </a:p>
      </dgm:t>
    </dgm:pt>
    <dgm:pt modelId="{D8666D05-95AD-4733-A0AF-AFD48200FB68}">
      <dgm:prSet phldrT="[Text]"/>
      <dgm:spPr/>
      <dgm:t>
        <a:bodyPr/>
        <a:lstStyle/>
        <a:p>
          <a:r>
            <a:rPr lang="en-GB" dirty="0" smtClean="0"/>
            <a:t>From 15%</a:t>
          </a:r>
          <a:endParaRPr lang="en-GB" dirty="0"/>
        </a:p>
      </dgm:t>
    </dgm:pt>
    <dgm:pt modelId="{C1B0F303-81FD-4E13-A3AA-E5C8AC787335}" type="parTrans" cxnId="{54174A5E-1640-4351-B43A-CEDEDA699A7F}">
      <dgm:prSet/>
      <dgm:spPr/>
      <dgm:t>
        <a:bodyPr/>
        <a:lstStyle/>
        <a:p>
          <a:endParaRPr lang="en-GB"/>
        </a:p>
      </dgm:t>
    </dgm:pt>
    <dgm:pt modelId="{75CBB7F8-069F-4395-B46C-E38596DD6124}" type="sibTrans" cxnId="{54174A5E-1640-4351-B43A-CEDEDA699A7F}">
      <dgm:prSet/>
      <dgm:spPr/>
      <dgm:t>
        <a:bodyPr/>
        <a:lstStyle/>
        <a:p>
          <a:endParaRPr lang="en-GB"/>
        </a:p>
      </dgm:t>
    </dgm:pt>
    <dgm:pt modelId="{D8893E75-71A8-4018-AE69-C31EFED8A48B}">
      <dgm:prSet phldrT="[Text]"/>
      <dgm:spPr/>
      <dgm:t>
        <a:bodyPr/>
        <a:lstStyle/>
        <a:p>
          <a:r>
            <a:rPr lang="en-GB" dirty="0" smtClean="0"/>
            <a:t>To over 20%</a:t>
          </a:r>
          <a:endParaRPr lang="en-GB" dirty="0"/>
        </a:p>
      </dgm:t>
    </dgm:pt>
    <dgm:pt modelId="{679E7CA6-A21C-4607-AA12-0ABB4A88A01C}" type="parTrans" cxnId="{48A6016F-3C3E-4F82-AF6D-4B1030F64EBD}">
      <dgm:prSet/>
      <dgm:spPr/>
      <dgm:t>
        <a:bodyPr/>
        <a:lstStyle/>
        <a:p>
          <a:endParaRPr lang="en-GB"/>
        </a:p>
      </dgm:t>
    </dgm:pt>
    <dgm:pt modelId="{CFE750AD-8A6A-40DB-A016-466F7DA03B46}" type="sibTrans" cxnId="{48A6016F-3C3E-4F82-AF6D-4B1030F64EBD}">
      <dgm:prSet/>
      <dgm:spPr/>
      <dgm:t>
        <a:bodyPr/>
        <a:lstStyle/>
        <a:p>
          <a:endParaRPr lang="en-GB"/>
        </a:p>
      </dgm:t>
    </dgm:pt>
    <dgm:pt modelId="{F0D59A5F-FFA9-4A45-A527-A43BC866B60D}">
      <dgm:prSet phldrT="[Text]"/>
      <dgm:spPr>
        <a:solidFill>
          <a:srgbClr val="00564A"/>
        </a:solidFill>
      </dgm:spPr>
      <dgm:t>
        <a:bodyPr/>
        <a:lstStyle/>
        <a:p>
          <a:r>
            <a:rPr lang="en-GB" dirty="0" smtClean="0"/>
            <a:t>Easily accessible to all</a:t>
          </a:r>
          <a:endParaRPr lang="en-GB" dirty="0"/>
        </a:p>
      </dgm:t>
    </dgm:pt>
    <dgm:pt modelId="{7B79E2F2-9E54-44D4-ACEC-378C821EDC40}" type="parTrans" cxnId="{32B360D0-2521-424B-8F0A-770999DB2EB9}">
      <dgm:prSet/>
      <dgm:spPr/>
      <dgm:t>
        <a:bodyPr/>
        <a:lstStyle/>
        <a:p>
          <a:endParaRPr lang="en-GB"/>
        </a:p>
      </dgm:t>
    </dgm:pt>
    <dgm:pt modelId="{8F314841-0FDC-43DE-ACC4-6C4F87A91DF5}" type="sibTrans" cxnId="{32B360D0-2521-424B-8F0A-770999DB2EB9}">
      <dgm:prSet/>
      <dgm:spPr/>
      <dgm:t>
        <a:bodyPr/>
        <a:lstStyle/>
        <a:p>
          <a:endParaRPr lang="en-GB"/>
        </a:p>
      </dgm:t>
    </dgm:pt>
    <dgm:pt modelId="{964EDA15-6CF0-4944-B9C3-5734A7C6CB97}">
      <dgm:prSet phldrT="[Text]"/>
      <dgm:spPr/>
      <dgm:t>
        <a:bodyPr/>
        <a:lstStyle/>
        <a:p>
          <a:r>
            <a:rPr lang="en-GB" dirty="0" smtClean="0"/>
            <a:t>Within 1 hour journey</a:t>
          </a:r>
          <a:endParaRPr lang="en-GB" dirty="0"/>
        </a:p>
      </dgm:t>
    </dgm:pt>
    <dgm:pt modelId="{4ABFFBB7-F8FD-4C00-BD62-DA13AC5333BB}" type="parTrans" cxnId="{D887CD43-205A-4A15-B962-6158A92949B3}">
      <dgm:prSet/>
      <dgm:spPr/>
      <dgm:t>
        <a:bodyPr/>
        <a:lstStyle/>
        <a:p>
          <a:endParaRPr lang="en-GB"/>
        </a:p>
      </dgm:t>
    </dgm:pt>
    <dgm:pt modelId="{9788F701-C1BF-48EF-BAA6-7B7584B5F3A9}" type="sibTrans" cxnId="{D887CD43-205A-4A15-B962-6158A92949B3}">
      <dgm:prSet/>
      <dgm:spPr/>
      <dgm:t>
        <a:bodyPr/>
        <a:lstStyle/>
        <a:p>
          <a:endParaRPr lang="en-GB"/>
        </a:p>
      </dgm:t>
    </dgm:pt>
    <dgm:pt modelId="{02B8F4E2-79D4-46AA-9E85-A95B4E776FE0}">
      <dgm:prSet phldrT="[Text]"/>
      <dgm:spPr/>
      <dgm:t>
        <a:bodyPr/>
        <a:lstStyle/>
        <a:p>
          <a:r>
            <a:rPr lang="en-GB" dirty="0" smtClean="0"/>
            <a:t>Of everyone in wales</a:t>
          </a:r>
          <a:endParaRPr lang="en-GB" dirty="0"/>
        </a:p>
      </dgm:t>
    </dgm:pt>
    <dgm:pt modelId="{8B08D088-3E3F-4983-A36A-82D1180CC53E}" type="parTrans" cxnId="{5B3B913E-6ADA-4795-983A-633B8CDD23ED}">
      <dgm:prSet/>
      <dgm:spPr/>
      <dgm:t>
        <a:bodyPr/>
        <a:lstStyle/>
        <a:p>
          <a:endParaRPr lang="en-GB"/>
        </a:p>
      </dgm:t>
    </dgm:pt>
    <dgm:pt modelId="{3C948825-FF40-4281-BBF3-6A2826A2C613}" type="sibTrans" cxnId="{5B3B913E-6ADA-4795-983A-633B8CDD23ED}">
      <dgm:prSet/>
      <dgm:spPr/>
      <dgm:t>
        <a:bodyPr/>
        <a:lstStyle/>
        <a:p>
          <a:endParaRPr lang="en-GB"/>
        </a:p>
      </dgm:t>
    </dgm:pt>
    <dgm:pt modelId="{A0CE9FE3-A6D6-430C-9C39-FC7B74AB97C2}" type="pres">
      <dgm:prSet presAssocID="{1D088781-27EE-4E8B-84F5-E0D66D8503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8EFED3-A728-460B-9148-99076A3E022E}" type="pres">
      <dgm:prSet presAssocID="{F0D59A5F-FFA9-4A45-A527-A43BC866B60D}" presName="boxAndChildren" presStyleCnt="0"/>
      <dgm:spPr/>
    </dgm:pt>
    <dgm:pt modelId="{A325384E-D373-4554-BFA2-3F467A46B3C2}" type="pres">
      <dgm:prSet presAssocID="{F0D59A5F-FFA9-4A45-A527-A43BC866B60D}" presName="parentTextBox" presStyleLbl="node1" presStyleIdx="0" presStyleCnt="3"/>
      <dgm:spPr/>
      <dgm:t>
        <a:bodyPr/>
        <a:lstStyle/>
        <a:p>
          <a:endParaRPr lang="en-GB"/>
        </a:p>
      </dgm:t>
    </dgm:pt>
    <dgm:pt modelId="{5ACF9246-FD30-4865-B406-64DC96B70251}" type="pres">
      <dgm:prSet presAssocID="{F0D59A5F-FFA9-4A45-A527-A43BC866B60D}" presName="entireBox" presStyleLbl="node1" presStyleIdx="0" presStyleCnt="3"/>
      <dgm:spPr/>
      <dgm:t>
        <a:bodyPr/>
        <a:lstStyle/>
        <a:p>
          <a:endParaRPr lang="en-GB"/>
        </a:p>
      </dgm:t>
    </dgm:pt>
    <dgm:pt modelId="{99D4B684-C7F2-47CE-96F3-D90387435110}" type="pres">
      <dgm:prSet presAssocID="{F0D59A5F-FFA9-4A45-A527-A43BC866B60D}" presName="descendantBox" presStyleCnt="0"/>
      <dgm:spPr/>
    </dgm:pt>
    <dgm:pt modelId="{2CA7A5C9-685B-425A-946E-CE46529F88E7}" type="pres">
      <dgm:prSet presAssocID="{964EDA15-6CF0-4944-B9C3-5734A7C6CB9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9A5632-2136-49E1-B1C5-D363718E7758}" type="pres">
      <dgm:prSet presAssocID="{02B8F4E2-79D4-46AA-9E85-A95B4E776FE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46F07D-E786-4C6C-999E-58DA610EFE0A}" type="pres">
      <dgm:prSet presAssocID="{321C43A0-662D-467E-890E-4FD8B3158806}" presName="sp" presStyleCnt="0"/>
      <dgm:spPr/>
    </dgm:pt>
    <dgm:pt modelId="{627E720F-2F0D-4C01-8F35-EFD178CDA7CE}" type="pres">
      <dgm:prSet presAssocID="{51AF1A58-2411-4FC2-A6B9-0B8EDBED3909}" presName="arrowAndChildren" presStyleCnt="0"/>
      <dgm:spPr/>
    </dgm:pt>
    <dgm:pt modelId="{723B9B24-3639-40D6-B4ED-CA68C17BBACF}" type="pres">
      <dgm:prSet presAssocID="{51AF1A58-2411-4FC2-A6B9-0B8EDBED3909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36CE374A-CCF4-4688-AA11-8A62DE4B5C80}" type="pres">
      <dgm:prSet presAssocID="{51AF1A58-2411-4FC2-A6B9-0B8EDBED3909}" presName="arrow" presStyleLbl="node1" presStyleIdx="1" presStyleCnt="3"/>
      <dgm:spPr/>
      <dgm:t>
        <a:bodyPr/>
        <a:lstStyle/>
        <a:p>
          <a:endParaRPr lang="en-GB"/>
        </a:p>
      </dgm:t>
    </dgm:pt>
    <dgm:pt modelId="{FD8755D9-8390-40DC-91C9-BC235DE8A63B}" type="pres">
      <dgm:prSet presAssocID="{51AF1A58-2411-4FC2-A6B9-0B8EDBED3909}" presName="descendantArrow" presStyleCnt="0"/>
      <dgm:spPr/>
    </dgm:pt>
    <dgm:pt modelId="{48732D84-1B2A-4D54-AB1B-E8824EA6F74E}" type="pres">
      <dgm:prSet presAssocID="{D8666D05-95AD-4733-A0AF-AFD48200FB68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962F3-C96B-4F0E-BDFC-B420CE52542E}" type="pres">
      <dgm:prSet presAssocID="{D8893E75-71A8-4018-AE69-C31EFED8A48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26545A-93BA-4578-9B85-AC940FFE02EF}" type="pres">
      <dgm:prSet presAssocID="{E4A709E7-7A45-4C4E-B7E0-971D231693EF}" presName="sp" presStyleCnt="0"/>
      <dgm:spPr/>
    </dgm:pt>
    <dgm:pt modelId="{7AB7F1DC-C5D5-4A02-A97D-B043CD9A868B}" type="pres">
      <dgm:prSet presAssocID="{5EC3A314-DA0A-4233-8881-C1ED33F16280}" presName="arrowAndChildren" presStyleCnt="0"/>
      <dgm:spPr/>
    </dgm:pt>
    <dgm:pt modelId="{8ADF9540-DC3E-45CC-8EF5-6BEEAA402C4B}" type="pres">
      <dgm:prSet presAssocID="{5EC3A314-DA0A-4233-8881-C1ED33F16280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BD84D0BB-028E-4893-B703-98DEC875AA25}" type="pres">
      <dgm:prSet presAssocID="{5EC3A314-DA0A-4233-8881-C1ED33F16280}" presName="arrow" presStyleLbl="node1" presStyleIdx="2" presStyleCnt="3" custLinFactY="-92386" custLinFactNeighborX="36913" custLinFactNeighborY="-100000"/>
      <dgm:spPr/>
      <dgm:t>
        <a:bodyPr/>
        <a:lstStyle/>
        <a:p>
          <a:endParaRPr lang="en-GB"/>
        </a:p>
      </dgm:t>
    </dgm:pt>
    <dgm:pt modelId="{1EF6A383-A439-4C14-820C-5CF4F80A7FBA}" type="pres">
      <dgm:prSet presAssocID="{5EC3A314-DA0A-4233-8881-C1ED33F16280}" presName="descendantArrow" presStyleCnt="0"/>
      <dgm:spPr/>
    </dgm:pt>
    <dgm:pt modelId="{85030960-1DCE-4AC5-BBB1-D74B24290DCE}" type="pres">
      <dgm:prSet presAssocID="{97E0C19B-0AAF-4529-A4E0-354706C541B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84556-2AF9-4677-AF59-6B4DB33091DE}" type="pres">
      <dgm:prSet presAssocID="{5BD861F4-285F-42F0-9327-58A853885569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A6016F-3C3E-4F82-AF6D-4B1030F64EBD}" srcId="{51AF1A58-2411-4FC2-A6B9-0B8EDBED3909}" destId="{D8893E75-71A8-4018-AE69-C31EFED8A48B}" srcOrd="1" destOrd="0" parTransId="{679E7CA6-A21C-4607-AA12-0ABB4A88A01C}" sibTransId="{CFE750AD-8A6A-40DB-A016-466F7DA03B46}"/>
    <dgm:cxn modelId="{59EB001C-F5EF-470F-9729-73FF2EB62D02}" type="presOf" srcId="{5EC3A314-DA0A-4233-8881-C1ED33F16280}" destId="{BD84D0BB-028E-4893-B703-98DEC875AA25}" srcOrd="1" destOrd="0" presId="urn:microsoft.com/office/officeart/2005/8/layout/process4"/>
    <dgm:cxn modelId="{F5952CDC-7F45-4F3B-B14F-683166CFA09C}" srcId="{5EC3A314-DA0A-4233-8881-C1ED33F16280}" destId="{5BD861F4-285F-42F0-9327-58A853885569}" srcOrd="1" destOrd="0" parTransId="{026ABB53-739A-4DC0-9A5B-B1B1B0A27456}" sibTransId="{9DA07E27-14C5-4264-B25D-3EA002D13F38}"/>
    <dgm:cxn modelId="{CE3BE4A9-1266-418C-BB3C-C47FC61098A0}" srcId="{1D088781-27EE-4E8B-84F5-E0D66D850392}" destId="{5EC3A314-DA0A-4233-8881-C1ED33F16280}" srcOrd="0" destOrd="0" parTransId="{94498A61-F27F-4C87-992E-BF5EBD43F0C5}" sibTransId="{E4A709E7-7A45-4C4E-B7E0-971D231693EF}"/>
    <dgm:cxn modelId="{D887CD43-205A-4A15-B962-6158A92949B3}" srcId="{F0D59A5F-FFA9-4A45-A527-A43BC866B60D}" destId="{964EDA15-6CF0-4944-B9C3-5734A7C6CB97}" srcOrd="0" destOrd="0" parTransId="{4ABFFBB7-F8FD-4C00-BD62-DA13AC5333BB}" sibTransId="{9788F701-C1BF-48EF-BAA6-7B7584B5F3A9}"/>
    <dgm:cxn modelId="{D48A3C46-AEC3-46BF-9691-4F0389F386FA}" type="presOf" srcId="{5BD861F4-285F-42F0-9327-58A853885569}" destId="{B8884556-2AF9-4677-AF59-6B4DB33091DE}" srcOrd="0" destOrd="0" presId="urn:microsoft.com/office/officeart/2005/8/layout/process4"/>
    <dgm:cxn modelId="{859E62BF-9EAC-441A-B0B0-E01D4DB5DC28}" type="presOf" srcId="{F0D59A5F-FFA9-4A45-A527-A43BC866B60D}" destId="{5ACF9246-FD30-4865-B406-64DC96B70251}" srcOrd="1" destOrd="0" presId="urn:microsoft.com/office/officeart/2005/8/layout/process4"/>
    <dgm:cxn modelId="{AFF2C6EE-6E87-4EE0-9A23-A763A0226861}" type="presOf" srcId="{1D088781-27EE-4E8B-84F5-E0D66D850392}" destId="{A0CE9FE3-A6D6-430C-9C39-FC7B74AB97C2}" srcOrd="0" destOrd="0" presId="urn:microsoft.com/office/officeart/2005/8/layout/process4"/>
    <dgm:cxn modelId="{4F4518F7-C929-4C81-B52B-227BB0B6A993}" type="presOf" srcId="{D8666D05-95AD-4733-A0AF-AFD48200FB68}" destId="{48732D84-1B2A-4D54-AB1B-E8824EA6F74E}" srcOrd="0" destOrd="0" presId="urn:microsoft.com/office/officeart/2005/8/layout/process4"/>
    <dgm:cxn modelId="{8783177A-C0FE-4BB7-AAFB-C96C7C6E6BBF}" type="presOf" srcId="{D8893E75-71A8-4018-AE69-C31EFED8A48B}" destId="{210962F3-C96B-4F0E-BDFC-B420CE52542E}" srcOrd="0" destOrd="0" presId="urn:microsoft.com/office/officeart/2005/8/layout/process4"/>
    <dgm:cxn modelId="{32B360D0-2521-424B-8F0A-770999DB2EB9}" srcId="{1D088781-27EE-4E8B-84F5-E0D66D850392}" destId="{F0D59A5F-FFA9-4A45-A527-A43BC866B60D}" srcOrd="2" destOrd="0" parTransId="{7B79E2F2-9E54-44D4-ACEC-378C821EDC40}" sibTransId="{8F314841-0FDC-43DE-ACC4-6C4F87A91DF5}"/>
    <dgm:cxn modelId="{01141CCD-7ED1-4107-8B6B-0E0C140810A4}" type="presOf" srcId="{02B8F4E2-79D4-46AA-9E85-A95B4E776FE0}" destId="{659A5632-2136-49E1-B1C5-D363718E7758}" srcOrd="0" destOrd="0" presId="urn:microsoft.com/office/officeart/2005/8/layout/process4"/>
    <dgm:cxn modelId="{DEE0E002-1900-4CFC-AEBC-F6AC3D1993F8}" type="presOf" srcId="{51AF1A58-2411-4FC2-A6B9-0B8EDBED3909}" destId="{36CE374A-CCF4-4688-AA11-8A62DE4B5C80}" srcOrd="1" destOrd="0" presId="urn:microsoft.com/office/officeart/2005/8/layout/process4"/>
    <dgm:cxn modelId="{5B3B913E-6ADA-4795-983A-633B8CDD23ED}" srcId="{F0D59A5F-FFA9-4A45-A527-A43BC866B60D}" destId="{02B8F4E2-79D4-46AA-9E85-A95B4E776FE0}" srcOrd="1" destOrd="0" parTransId="{8B08D088-3E3F-4983-A36A-82D1180CC53E}" sibTransId="{3C948825-FF40-4281-BBF3-6A2826A2C613}"/>
    <dgm:cxn modelId="{F92AB537-D643-4EE4-8A31-F1BFE127EA16}" srcId="{1D088781-27EE-4E8B-84F5-E0D66D850392}" destId="{51AF1A58-2411-4FC2-A6B9-0B8EDBED3909}" srcOrd="1" destOrd="0" parTransId="{C1653761-D0F8-4AF5-9B18-1282984CC11D}" sibTransId="{321C43A0-662D-467E-890E-4FD8B3158806}"/>
    <dgm:cxn modelId="{3BAEB7E5-39E3-49D7-B6BA-F20E2EE100BC}" type="presOf" srcId="{5EC3A314-DA0A-4233-8881-C1ED33F16280}" destId="{8ADF9540-DC3E-45CC-8EF5-6BEEAA402C4B}" srcOrd="0" destOrd="0" presId="urn:microsoft.com/office/officeart/2005/8/layout/process4"/>
    <dgm:cxn modelId="{54174A5E-1640-4351-B43A-CEDEDA699A7F}" srcId="{51AF1A58-2411-4FC2-A6B9-0B8EDBED3909}" destId="{D8666D05-95AD-4733-A0AF-AFD48200FB68}" srcOrd="0" destOrd="0" parTransId="{C1B0F303-81FD-4E13-A3AA-E5C8AC787335}" sibTransId="{75CBB7F8-069F-4395-B46C-E38596DD6124}"/>
    <dgm:cxn modelId="{AA517456-2D92-40BD-B22A-B486C696A11B}" type="presOf" srcId="{F0D59A5F-FFA9-4A45-A527-A43BC866B60D}" destId="{A325384E-D373-4554-BFA2-3F467A46B3C2}" srcOrd="0" destOrd="0" presId="urn:microsoft.com/office/officeart/2005/8/layout/process4"/>
    <dgm:cxn modelId="{C65B050C-7B97-4F6A-8D8B-1EE49F364307}" type="presOf" srcId="{51AF1A58-2411-4FC2-A6B9-0B8EDBED3909}" destId="{723B9B24-3639-40D6-B4ED-CA68C17BBACF}" srcOrd="0" destOrd="0" presId="urn:microsoft.com/office/officeart/2005/8/layout/process4"/>
    <dgm:cxn modelId="{46B0D9C5-9744-4548-BF71-C11C9F304E9D}" srcId="{5EC3A314-DA0A-4233-8881-C1ED33F16280}" destId="{97E0C19B-0AAF-4529-A4E0-354706C541B2}" srcOrd="0" destOrd="0" parTransId="{B4FB12BC-39D7-410C-BB27-8D54763BE02C}" sibTransId="{48292093-99B5-4FD1-92EC-23B189D9AECD}"/>
    <dgm:cxn modelId="{64F991CD-C8F9-47F7-ACE4-DA290CB4F28F}" type="presOf" srcId="{964EDA15-6CF0-4944-B9C3-5734A7C6CB97}" destId="{2CA7A5C9-685B-425A-946E-CE46529F88E7}" srcOrd="0" destOrd="0" presId="urn:microsoft.com/office/officeart/2005/8/layout/process4"/>
    <dgm:cxn modelId="{9FDD7117-DD01-4775-9B56-12E2CAAD9B1D}" type="presOf" srcId="{97E0C19B-0AAF-4529-A4E0-354706C541B2}" destId="{85030960-1DCE-4AC5-BBB1-D74B24290DCE}" srcOrd="0" destOrd="0" presId="urn:microsoft.com/office/officeart/2005/8/layout/process4"/>
    <dgm:cxn modelId="{FE205887-B454-4BCD-8DB0-4CF62861C9DC}" type="presParOf" srcId="{A0CE9FE3-A6D6-430C-9C39-FC7B74AB97C2}" destId="{C98EFED3-A728-460B-9148-99076A3E022E}" srcOrd="0" destOrd="0" presId="urn:microsoft.com/office/officeart/2005/8/layout/process4"/>
    <dgm:cxn modelId="{E2ED4B6A-674F-410D-857E-7A9A4CA3C419}" type="presParOf" srcId="{C98EFED3-A728-460B-9148-99076A3E022E}" destId="{A325384E-D373-4554-BFA2-3F467A46B3C2}" srcOrd="0" destOrd="0" presId="urn:microsoft.com/office/officeart/2005/8/layout/process4"/>
    <dgm:cxn modelId="{17479639-90D9-45AC-ABBC-5213F1DEE4DA}" type="presParOf" srcId="{C98EFED3-A728-460B-9148-99076A3E022E}" destId="{5ACF9246-FD30-4865-B406-64DC96B70251}" srcOrd="1" destOrd="0" presId="urn:microsoft.com/office/officeart/2005/8/layout/process4"/>
    <dgm:cxn modelId="{DA1B5AAF-4517-487E-B938-338008A793DF}" type="presParOf" srcId="{C98EFED3-A728-460B-9148-99076A3E022E}" destId="{99D4B684-C7F2-47CE-96F3-D90387435110}" srcOrd="2" destOrd="0" presId="urn:microsoft.com/office/officeart/2005/8/layout/process4"/>
    <dgm:cxn modelId="{3600315F-3E5C-434C-9B06-6F1A67DE5DB6}" type="presParOf" srcId="{99D4B684-C7F2-47CE-96F3-D90387435110}" destId="{2CA7A5C9-685B-425A-946E-CE46529F88E7}" srcOrd="0" destOrd="0" presId="urn:microsoft.com/office/officeart/2005/8/layout/process4"/>
    <dgm:cxn modelId="{1B3FE514-1EBD-40F3-AD6E-79BC9C2A2862}" type="presParOf" srcId="{99D4B684-C7F2-47CE-96F3-D90387435110}" destId="{659A5632-2136-49E1-B1C5-D363718E7758}" srcOrd="1" destOrd="0" presId="urn:microsoft.com/office/officeart/2005/8/layout/process4"/>
    <dgm:cxn modelId="{84E100BD-CC7A-44F9-9EF5-54DA5CAD1FDA}" type="presParOf" srcId="{A0CE9FE3-A6D6-430C-9C39-FC7B74AB97C2}" destId="{CD46F07D-E786-4C6C-999E-58DA610EFE0A}" srcOrd="1" destOrd="0" presId="urn:microsoft.com/office/officeart/2005/8/layout/process4"/>
    <dgm:cxn modelId="{8DAADF64-FEFA-48B0-9C63-B2C003E8B380}" type="presParOf" srcId="{A0CE9FE3-A6D6-430C-9C39-FC7B74AB97C2}" destId="{627E720F-2F0D-4C01-8F35-EFD178CDA7CE}" srcOrd="2" destOrd="0" presId="urn:microsoft.com/office/officeart/2005/8/layout/process4"/>
    <dgm:cxn modelId="{22D8B0A3-3BC2-49EB-88F7-D7B65AEB0ECB}" type="presParOf" srcId="{627E720F-2F0D-4C01-8F35-EFD178CDA7CE}" destId="{723B9B24-3639-40D6-B4ED-CA68C17BBACF}" srcOrd="0" destOrd="0" presId="urn:microsoft.com/office/officeart/2005/8/layout/process4"/>
    <dgm:cxn modelId="{6843AA28-DE0A-437A-9716-3A02F819C371}" type="presParOf" srcId="{627E720F-2F0D-4C01-8F35-EFD178CDA7CE}" destId="{36CE374A-CCF4-4688-AA11-8A62DE4B5C80}" srcOrd="1" destOrd="0" presId="urn:microsoft.com/office/officeart/2005/8/layout/process4"/>
    <dgm:cxn modelId="{BEBDA7D8-FD0F-46B0-9882-10C8A532B269}" type="presParOf" srcId="{627E720F-2F0D-4C01-8F35-EFD178CDA7CE}" destId="{FD8755D9-8390-40DC-91C9-BC235DE8A63B}" srcOrd="2" destOrd="0" presId="urn:microsoft.com/office/officeart/2005/8/layout/process4"/>
    <dgm:cxn modelId="{0A438119-A255-49B9-914A-73463FA768E7}" type="presParOf" srcId="{FD8755D9-8390-40DC-91C9-BC235DE8A63B}" destId="{48732D84-1B2A-4D54-AB1B-E8824EA6F74E}" srcOrd="0" destOrd="0" presId="urn:microsoft.com/office/officeart/2005/8/layout/process4"/>
    <dgm:cxn modelId="{A0A92C5D-5A04-49AA-8149-1EC2396DD471}" type="presParOf" srcId="{FD8755D9-8390-40DC-91C9-BC235DE8A63B}" destId="{210962F3-C96B-4F0E-BDFC-B420CE52542E}" srcOrd="1" destOrd="0" presId="urn:microsoft.com/office/officeart/2005/8/layout/process4"/>
    <dgm:cxn modelId="{EC0D673C-6ED4-4386-9EC2-D6B26DCF5843}" type="presParOf" srcId="{A0CE9FE3-A6D6-430C-9C39-FC7B74AB97C2}" destId="{FA26545A-93BA-4578-9B85-AC940FFE02EF}" srcOrd="3" destOrd="0" presId="urn:microsoft.com/office/officeart/2005/8/layout/process4"/>
    <dgm:cxn modelId="{86F3D8BC-8029-48B1-8E02-DF5FAB34E4D0}" type="presParOf" srcId="{A0CE9FE3-A6D6-430C-9C39-FC7B74AB97C2}" destId="{7AB7F1DC-C5D5-4A02-A97D-B043CD9A868B}" srcOrd="4" destOrd="0" presId="urn:microsoft.com/office/officeart/2005/8/layout/process4"/>
    <dgm:cxn modelId="{DDCC4067-481C-4701-B95B-67DA20919779}" type="presParOf" srcId="{7AB7F1DC-C5D5-4A02-A97D-B043CD9A868B}" destId="{8ADF9540-DC3E-45CC-8EF5-6BEEAA402C4B}" srcOrd="0" destOrd="0" presId="urn:microsoft.com/office/officeart/2005/8/layout/process4"/>
    <dgm:cxn modelId="{981B2061-7819-47FD-8B93-F04C32FB06BF}" type="presParOf" srcId="{7AB7F1DC-C5D5-4A02-A97D-B043CD9A868B}" destId="{BD84D0BB-028E-4893-B703-98DEC875AA25}" srcOrd="1" destOrd="0" presId="urn:microsoft.com/office/officeart/2005/8/layout/process4"/>
    <dgm:cxn modelId="{E01EC08A-07F0-4EA2-89CA-5419E1D3635C}" type="presParOf" srcId="{7AB7F1DC-C5D5-4A02-A97D-B043CD9A868B}" destId="{1EF6A383-A439-4C14-820C-5CF4F80A7FBA}" srcOrd="2" destOrd="0" presId="urn:microsoft.com/office/officeart/2005/8/layout/process4"/>
    <dgm:cxn modelId="{E8830D19-64C7-405C-A66B-E9013862B377}" type="presParOf" srcId="{1EF6A383-A439-4C14-820C-5CF4F80A7FBA}" destId="{85030960-1DCE-4AC5-BBB1-D74B24290DCE}" srcOrd="0" destOrd="0" presId="urn:microsoft.com/office/officeart/2005/8/layout/process4"/>
    <dgm:cxn modelId="{F70185EF-E79E-41D3-8168-E0BDDD785D75}" type="presParOf" srcId="{1EF6A383-A439-4C14-820C-5CF4F80A7FBA}" destId="{B8884556-2AF9-4677-AF59-6B4DB33091D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52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0C98-31E6-413F-B3FA-27F7E4810813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635"/>
            <a:ext cx="3044109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52" y="8841635"/>
            <a:ext cx="3044109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003D-DBAF-4490-82A2-15D16D638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6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EB318-DD84-4AC3-96BF-44A03BC38AE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049D7-7E90-45C7-A792-8FD009BD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1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049D7-7E90-45C7-A792-8FD009BD89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History versus modern definition:</a:t>
            </a:r>
          </a:p>
          <a:p>
            <a:endParaRPr lang="en-GB" dirty="0"/>
          </a:p>
          <a:p>
            <a:r>
              <a:rPr lang="en-GB" dirty="0" err="1" smtClean="0"/>
              <a:t>Brechfa</a:t>
            </a:r>
            <a:r>
              <a:rPr lang="en-GB" dirty="0" smtClean="0"/>
              <a:t> </a:t>
            </a:r>
            <a:r>
              <a:rPr lang="en-GB" dirty="0"/>
              <a:t>Forest </a:t>
            </a:r>
            <a:r>
              <a:rPr lang="en-GB" dirty="0" smtClean="0"/>
              <a:t>- modern </a:t>
            </a:r>
            <a:r>
              <a:rPr lang="en-GB" dirty="0"/>
              <a:t>name for part of the ancient Glyn </a:t>
            </a:r>
            <a:r>
              <a:rPr lang="en-GB" dirty="0" err="1"/>
              <a:t>Cothi</a:t>
            </a:r>
            <a:r>
              <a:rPr lang="en-GB" dirty="0"/>
              <a:t> </a:t>
            </a:r>
            <a:r>
              <a:rPr lang="en-GB" dirty="0" smtClean="0"/>
              <a:t>Forest, managed </a:t>
            </a:r>
            <a:r>
              <a:rPr lang="en-GB" dirty="0"/>
              <a:t>for centuries by local people </a:t>
            </a:r>
            <a:r>
              <a:rPr lang="en-GB" dirty="0" smtClean="0"/>
              <a:t>to </a:t>
            </a:r>
            <a:r>
              <a:rPr lang="en-GB" dirty="0"/>
              <a:t>provide building materials, </a:t>
            </a:r>
            <a:r>
              <a:rPr lang="en-GB" dirty="0" smtClean="0"/>
              <a:t>products, fuel and grazing – a mix of habitats (now part of the PFE and designated as a PAWS).</a:t>
            </a:r>
          </a:p>
          <a:p>
            <a:endParaRPr lang="en-GB" dirty="0"/>
          </a:p>
          <a:p>
            <a:r>
              <a:rPr lang="en-GB" dirty="0" smtClean="0"/>
              <a:t>Caution re use of the word forest:</a:t>
            </a:r>
            <a:endParaRPr lang="en-GB" dirty="0"/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Learning </a:t>
            </a:r>
            <a:r>
              <a:rPr lang="en-GB" dirty="0"/>
              <a:t>the best from other UK forests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Making it a </a:t>
            </a:r>
            <a:r>
              <a:rPr lang="en-GB" dirty="0" err="1"/>
              <a:t>Fforest</a:t>
            </a:r>
            <a:r>
              <a:rPr lang="en-GB" dirty="0"/>
              <a:t>….(</a:t>
            </a:r>
            <a:r>
              <a:rPr lang="en-GB" dirty="0" err="1"/>
              <a:t>Mabinogian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Usually word used to describe </a:t>
            </a:r>
            <a:r>
              <a:rPr lang="en-GB" dirty="0"/>
              <a:t>a large area of woodland </a:t>
            </a:r>
            <a:r>
              <a:rPr lang="en-GB" dirty="0" smtClean="0"/>
              <a:t>as well as the ‘public forest estate’, </a:t>
            </a:r>
            <a:r>
              <a:rPr lang="en-GB" dirty="0"/>
              <a:t>managed by </a:t>
            </a:r>
            <a:r>
              <a:rPr lang="en-GB" dirty="0" smtClean="0"/>
              <a:t>NRW on </a:t>
            </a:r>
            <a:r>
              <a:rPr lang="en-GB" dirty="0"/>
              <a:t>behalf of the government… There is endless debate over the </a:t>
            </a:r>
            <a:r>
              <a:rPr lang="en-GB" dirty="0" smtClean="0"/>
              <a:t>definition!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049D7-7E90-45C7-A792-8FD009BD89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4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049D7-7E90-45C7-A792-8FD009BD89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2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049D7-7E90-45C7-A792-8FD009BD89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5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049D7-7E90-45C7-A792-8FD009BD89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3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049D7-7E90-45C7-A792-8FD009BD89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8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049D7-7E90-45C7-A792-8FD009BD89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7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8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4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2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6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0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4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5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3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98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1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7258-496D-4E06-86F0-F9663EFCF9B9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ADB5-7CD1-46C6-A60B-FF874A19D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3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3.jp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07794"/>
            <a:ext cx="49685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A community owned National Forest </a:t>
            </a:r>
            <a:r>
              <a:rPr lang="en-GB" sz="5400" b="1" dirty="0" smtClean="0">
                <a:solidFill>
                  <a:schemeClr val="bg1"/>
                </a:solidFill>
              </a:rPr>
              <a:t>              </a:t>
            </a:r>
          </a:p>
          <a:p>
            <a:pPr algn="ctr"/>
            <a:endParaRPr lang="en-GB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Natalie Buttriss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Director – </a:t>
            </a:r>
            <a:r>
              <a:rPr lang="en-GB" sz="3200" b="1" dirty="0" err="1">
                <a:solidFill>
                  <a:schemeClr val="accent3">
                    <a:lumMod val="75000"/>
                  </a:schemeClr>
                </a:solidFill>
              </a:rPr>
              <a:t>Cyfarwyddwraig</a:t>
            </a:r>
            <a:endParaRPr lang="en-GB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410969"/>
            <a:ext cx="14401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4642" r="27663"/>
          <a:stretch/>
        </p:blipFill>
        <p:spPr>
          <a:xfrm>
            <a:off x="5508104" y="1196752"/>
            <a:ext cx="3397329" cy="39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82793"/>
            <a:ext cx="14401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lo\AppData\Local\Microsoft\Windows\Temporary Internet Files\Content.Outlook\MEH2ELWT\Sunburst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008" y="0"/>
            <a:ext cx="91920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663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What next?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748857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chemeClr val="bg1"/>
                </a:solidFill>
              </a:rPr>
              <a:t>Diolch</a:t>
            </a:r>
            <a:endParaRPr lang="en-GB" sz="7200" dirty="0" smtClean="0">
              <a:solidFill>
                <a:schemeClr val="bg1"/>
              </a:solidFill>
            </a:endParaRPr>
          </a:p>
          <a:p>
            <a:pPr algn="ctr"/>
            <a:r>
              <a:rPr lang="en-GB" sz="7200" dirty="0" smtClean="0">
                <a:solidFill>
                  <a:schemeClr val="bg1"/>
                </a:solidFill>
              </a:rPr>
              <a:t>Thank you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99041" y="764704"/>
            <a:ext cx="45719" cy="431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432" y="188640"/>
            <a:ext cx="7579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+mj-lt"/>
              </a:rPr>
              <a:t>What</a:t>
            </a:r>
            <a:r>
              <a:rPr lang="en-GB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  <a:latin typeface="+mj-lt"/>
              </a:rPr>
              <a:t>do we mean by a forest?</a:t>
            </a:r>
            <a:endParaRPr lang="en-GB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409955"/>
            <a:ext cx="14401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36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Gregynog Great Wood Credit Alastair Hotchkiss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8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4401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47507"/>
            <a:ext cx="4392488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Why now?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11" y="110800"/>
            <a:ext cx="4572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+mj-lt"/>
              </a:rPr>
              <a:t>The WT vision</a:t>
            </a:r>
            <a:endParaRPr lang="en-GB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41" y="3717032"/>
            <a:ext cx="3950019" cy="2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79" y="1030682"/>
            <a:ext cx="3567861" cy="24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ucking Nick Spurli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238140" cy="31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1" y="3717032"/>
            <a:ext cx="3880181" cy="2910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4" y="1340768"/>
            <a:ext cx="4401489" cy="5030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88" y="2183459"/>
            <a:ext cx="444017" cy="295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69" y="5192486"/>
            <a:ext cx="444017" cy="29547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5616083">
            <a:off x="1979533" y="2900722"/>
            <a:ext cx="875792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7748902">
            <a:off x="2493432" y="2843131"/>
            <a:ext cx="1116236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7908554">
            <a:off x="1899858" y="4388358"/>
            <a:ext cx="52448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00" y="2296877"/>
            <a:ext cx="444017" cy="2954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54" y="5413876"/>
            <a:ext cx="444017" cy="295473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3722465">
            <a:off x="2600697" y="4713143"/>
            <a:ext cx="1292136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83" y="4709978"/>
            <a:ext cx="444017" cy="295473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6001121">
            <a:off x="2162250" y="4610728"/>
            <a:ext cx="882596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09" y="3462794"/>
            <a:ext cx="783531" cy="7835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61" y="1340768"/>
            <a:ext cx="4401489" cy="50302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14655"/>
            <a:ext cx="444017" cy="2954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83459"/>
            <a:ext cx="444017" cy="295473"/>
          </a:xfrm>
          <a:prstGeom prst="rect">
            <a:avLst/>
          </a:prstGeom>
        </p:spPr>
      </p:pic>
      <p:sp>
        <p:nvSpPr>
          <p:cNvPr id="29" name="Block Arc 28"/>
          <p:cNvSpPr/>
          <p:nvPr/>
        </p:nvSpPr>
        <p:spPr>
          <a:xfrm rot="16200000">
            <a:off x="6219187" y="2894931"/>
            <a:ext cx="2934947" cy="2102946"/>
          </a:xfrm>
          <a:prstGeom prst="blockArc">
            <a:avLst>
              <a:gd name="adj1" fmla="val 10598366"/>
              <a:gd name="adj2" fmla="val 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1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J:\Pending\Sam Oxford-Dean\Research\9677\107525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98765" y="814966"/>
            <a:ext cx="9242764" cy="62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116632"/>
            <a:ext cx="531713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4400" b="1" dirty="0" smtClean="0">
                <a:solidFill>
                  <a:schemeClr val="bg1"/>
                </a:solidFill>
                <a:latin typeface="+mj-lt"/>
              </a:rPr>
              <a:t>Bold and Ambitious</a:t>
            </a:r>
            <a:endParaRPr lang="en-GB" sz="4400" b="1" dirty="0">
              <a:solidFill>
                <a:schemeClr val="bg1"/>
              </a:solidFill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47199"/>
            <a:ext cx="84715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1621256"/>
              </p:ext>
            </p:extLst>
          </p:nvPr>
        </p:nvGraphicFramePr>
        <p:xfrm>
          <a:off x="5004048" y="908720"/>
          <a:ext cx="4056112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8658">
            <a:off x="1003721" y="33891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32"/>
            <a:ext cx="4114800" cy="850106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Connected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6356854" cy="4525963"/>
          </a:xfrm>
        </p:spPr>
      </p:pic>
      <p:pic>
        <p:nvPicPr>
          <p:cNvPr id="4" name="Picture 3" descr="\\10.20.20.20\HomeDrives\aho2\My Documents\ENGAGEMENT - LIAISON PARTNERSHIPS TRAINING MEDIA\AWR Volunteers Training Events\talk photos\Coed Pentre SSSI 12-05-2009 AJH (17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3923928" cy="29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850106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Urban and rural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805264"/>
            <a:ext cx="14401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Multi-benefits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281" y="116632"/>
            <a:ext cx="4773059" cy="3573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2097"/>
            <a:ext cx="5940152" cy="3960893"/>
          </a:xfrm>
          <a:prstGeom prst="rect">
            <a:avLst/>
          </a:prstGeom>
        </p:spPr>
      </p:pic>
      <p:pic>
        <p:nvPicPr>
          <p:cNvPr id="8" name="Picture 7" descr="cid:image001.png@01D3EC3B.6603FF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738756" cy="249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34" y="2636912"/>
            <a:ext cx="4566556" cy="3042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30" y="2557356"/>
            <a:ext cx="3225482" cy="43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924" y="330576"/>
            <a:ext cx="8420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Multi-sector – Multi-funded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6682042" cy="4332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r="21802"/>
          <a:stretch/>
        </p:blipFill>
        <p:spPr>
          <a:xfrm>
            <a:off x="6012160" y="1268760"/>
            <a:ext cx="2824843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5" y="5768952"/>
            <a:ext cx="1638232" cy="925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09" y="5745238"/>
            <a:ext cx="1822127" cy="973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700325"/>
            <a:ext cx="1597719" cy="1063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43" y="4149080"/>
            <a:ext cx="2197737" cy="930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94" y="5152454"/>
            <a:ext cx="2857500" cy="16002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103228"/>
            <a:ext cx="1312675" cy="111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AA5FCA0784D42A5260BA85AE73A05" ma:contentTypeVersion="0" ma:contentTypeDescription="Create a new document." ma:contentTypeScope="" ma:versionID="6958d73bb8f13a3315821b7e5496a2a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76175-6B75-47A9-BB00-6DE7D38B45A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3C7153-F9D9-4799-8C2A-882F2C50D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4C24355-2555-46BF-BE16-E9F5F11E32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188</Words>
  <Application>Microsoft Office PowerPoint</Application>
  <PresentationFormat>On-screen Show (4:3)</PresentationFormat>
  <Paragraphs>41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Connected</vt:lpstr>
      <vt:lpstr>Urban and rural</vt:lpstr>
      <vt:lpstr>PowerPoint Presentation</vt:lpstr>
      <vt:lpstr>PowerPoint Presentation</vt:lpstr>
      <vt:lpstr>PowerPoint Presentation</vt:lpstr>
    </vt:vector>
  </TitlesOfParts>
  <Company>Woodland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standing up for trees.</dc:title>
  <dc:creator>Library Resource User</dc:creator>
  <cp:lastModifiedBy>iain.aitken@ajdwconsulting.co.uk</cp:lastModifiedBy>
  <cp:revision>172</cp:revision>
  <cp:lastPrinted>2019-04-09T10:54:24Z</cp:lastPrinted>
  <dcterms:created xsi:type="dcterms:W3CDTF">2017-05-31T08:57:15Z</dcterms:created>
  <dcterms:modified xsi:type="dcterms:W3CDTF">2019-11-08T13:16:14Z</dcterms:modified>
</cp:coreProperties>
</file>